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19" r:id="rId2"/>
  </p:sldMasterIdLst>
  <p:handoutMasterIdLst>
    <p:handoutMasterId r:id="rId12"/>
  </p:handoutMasterIdLst>
  <p:sldIdLst>
    <p:sldId id="295" r:id="rId3"/>
    <p:sldId id="304" r:id="rId4"/>
    <p:sldId id="303" r:id="rId5"/>
    <p:sldId id="302" r:id="rId6"/>
    <p:sldId id="305" r:id="rId7"/>
    <p:sldId id="293" r:id="rId8"/>
    <p:sldId id="299" r:id="rId9"/>
    <p:sldId id="300" r:id="rId10"/>
    <p:sldId id="301" r:id="rId11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0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DC06CB13-BCC0-4BA7-B1AC-A07E7D2A86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B1C449D-C9DA-4452-9F55-01CB128BC0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45BF189-BFED-4984-B05E-E2D21C5633CA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DD58763-CFC0-4209-A112-7CA9642E66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51188A-5492-4691-9A9C-3897674E8C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43323B-E55F-417B-B32B-31E35D1F955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709AE7-09A3-4D19-87F9-1BF1AE72A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3E65-855A-4170-B6D8-A843DF093BA7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3AA375-BD67-41AD-9C0F-FB9E9A2AE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8E24B5-7242-477B-BD94-56E8D987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437EE-F003-4384-ADC3-26E46FD630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65850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D271DD-653E-4F48-B4B5-92422DE00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12E1-3D1E-4013-8615-F3270158458E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3356CC-A1D5-4C23-939E-7CA2F1D11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74DE55-22A6-42D3-8D06-1DCCC61EA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191F1-D081-44AF-B531-91E128EE0F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90367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E48989-C666-4F03-8965-CE50F292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83933-CAE9-4BC2-BCFA-777CD16D2457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B72A4F-9556-49EF-9713-8C1A9F064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F61CC3-2483-4080-80DA-5DAE18218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5CE9B-5D1C-420E-8E44-B4F4683BE2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773774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E8E8F5-94A4-4851-8C15-943D347DC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48108F6A-06C3-473A-896E-59887073E876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AF3DE9-0BDE-40ED-9203-1875E9089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E4AC68-3B99-4427-96A9-2FC72EC2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1C9BEEC4-344E-479D-A456-1A9E9DEE106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60306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E77BDE-F523-4037-A8ED-A13692F3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C3AA9208-FC4E-40B3-9C5D-691896A65A14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9A6E19-89B6-4246-9171-447FA5D8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65718E-D8C2-407B-8B14-A82F4A0F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76D6C3EB-9A5B-4D45-945E-6FC56CB2FAC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47556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84E404-8D32-49F2-AB6A-2B6DC596C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88372957-B7A4-409B-87BB-DDAA6BDB1EFE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A1A227-B3A5-42B6-8BFB-8D756E807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057E55-9418-42BE-BFA7-D664AEE42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6893DE49-3F5A-4B88-85B2-340BCBB11B4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98889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0FF07335-051B-4CBF-88AA-E61C2275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B2CC60D6-75E5-4F8B-9B26-51A7438D8F7C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06BB7397-DEFE-4AB0-9903-2CEF8502E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F33664D3-B68B-4937-9468-A3D09BBDB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59D2E586-B569-469E-9731-CA6470ED270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390175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7FD95AC7-BE9A-4705-8974-257BF2C8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7637DEE7-B721-43CC-AFA7-4BF9FFFEFA8D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BFBA6B08-C2B2-4F24-AA67-C197E7E7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B8EF717B-057C-4B7E-9447-B20390F3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0DA7BE31-4826-4BA9-AD10-48C0FCA1FE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26899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D94F23CA-FAD2-438D-B094-EF152000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10CBC562-36E3-4C05-BF80-5A3E031DEDD2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DAEE7831-8BC6-428E-84AE-5B83ED71E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E1DA834E-C8DC-4E14-B3F3-438B800D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06D2C9CE-89BB-4A71-802A-170D5A470A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293767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5368887E-9C01-4EE7-ACE4-590F74D0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6B04D746-9142-4009-AD99-C60C4C914488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55D9F0B9-D443-4C85-8D83-4B9892F1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DDE54508-2B88-4039-A6A1-41471523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322A0E3E-BE99-44F1-88AD-5CA787647B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507349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A5F53CB-2A15-4C41-BD83-60F6832D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7E406DC1-2875-47D9-B9FA-57085FA97212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97FFA3C4-81D2-4C23-B52F-95C82662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5542CE78-969B-4291-BBD0-93F19345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C6AEECC4-F884-47C4-8AAE-2EDAC174A3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39887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AD783C-15E5-47CB-8F7C-AA347142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48F43-5B74-443B-B688-C30B3D2B093C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552268-18F1-4AF4-A5ED-C95FB7EAD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7C727C-8F4F-4033-85D6-9C5D933B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E8A79-1A76-45E2-9B59-4A9E6B3768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861141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0E30B71-C020-4178-BC9E-CDB4C997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6302099-4C39-4D85-8EF7-ADB8459DEA9C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BB8403E8-0091-40B5-A2FB-E1241D8BD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5D7434C-7944-4C67-B41D-2819D8423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A582110E-45C7-4B7A-B630-CB17BBB3C2A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46211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3B24A2-879C-4343-8BE1-CCF87E70F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B8CAB01B-2158-43DC-BDB0-95EA860F7C0C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E0DE8F-3C68-411B-86BE-34269876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0F5523-0760-426D-AD06-18ADF85AE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5C69341B-B370-4D2F-8E5B-CF7CE758CB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617463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430388-F4FE-4F3F-BE4C-ED0483853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441FE658-DBC7-4E85-9F87-051F2821B4EC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3DB0C3-5C7C-4B89-8394-DD802194B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72CE04-2595-4117-9530-6911DE36A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CCC612C7-866E-4E79-B866-B246AB42A5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9612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A736EE-7BA1-4BEA-BF2E-C9C5C6881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E84B9-A333-4479-BC11-6B19D9CDFB55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7B91B5-3CD9-4019-9DD0-059D7FAB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8415DE-3D0C-4598-86C6-B9F2E665B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57F1-9058-4B91-B23F-8BEE7031A7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44162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13746D98-1D9B-41D8-9BDA-B22449AC1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4BC2-D1CB-446A-B3E0-C288BE6767D5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86C909B1-8F33-4888-BB05-CE373AD08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96E4E954-AB2B-4AD5-8246-475421AA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B2A5C-E16F-4FD2-96EA-68367AD2F9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06164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6272DE8C-83BE-4C46-B340-DA24C24E3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47684-3D20-4575-8AD9-8B7F03443153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E79B1184-CBD8-4FB8-84F3-D3C39981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44D50513-2E64-486F-915F-74950BBDE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C4AB5-3224-47E3-9483-81272BDAB7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01951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22A6C643-6B09-4F19-AC9F-6D39B4FD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C781A-962D-406D-B7F9-8DE57C7ECBBE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7B536856-ED7B-48C2-9635-87CB54AE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4292776-F825-4C9D-9EA0-5F1910CDB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BF5E6-27EA-479B-B526-CAEA414BB53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099156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59499BC1-9B00-42DB-B2AB-BBE4D5D79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E9C2E-FC71-4D0B-8B48-89306BD87C71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78DCEE6F-EF21-4D91-8DCE-7236B0E64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6F7B0BD2-CFAA-45EA-8B8C-888A0CEE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667A4-B014-42AF-A1DD-7730318252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50211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7D40D282-EEB5-49A9-BD28-5C56B0A1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F9C02-2846-4EC7-BC4B-061B451D0FFC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6734E1D5-B121-4EB5-B38B-47AB30833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5B1EB30-04FF-44ED-B561-493578C4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AF8FA-2419-442B-9EFA-F5C2E29F7B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39667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7154D703-B31C-4724-AF92-33DD1C64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A7894-C590-419E-8733-7142965966D4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69BA74EB-AB9B-41B2-A82F-7721AB813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DE97FC68-DE71-44AB-A361-F6513B0B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0F301-01D7-4AA1-9ADF-9376CF80648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6274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>
            <a:extLst>
              <a:ext uri="{FF2B5EF4-FFF2-40B4-BE49-F238E27FC236}">
                <a16:creationId xmlns:a16="http://schemas.microsoft.com/office/drawing/2014/main" id="{BA799BAD-66C7-4AA1-9C34-43DE299856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2051" name="Tijdelijke aanduiding voor tekst 2">
            <a:extLst>
              <a:ext uri="{FF2B5EF4-FFF2-40B4-BE49-F238E27FC236}">
                <a16:creationId xmlns:a16="http://schemas.microsoft.com/office/drawing/2014/main" id="{FD554E93-106D-47F8-9788-733FC2E07D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019BE6-2B7B-4F9E-A4AE-E5BF47D07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D5086EE-8A12-4D34-8145-7E1CB7A89C7F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E7C705-8FE7-4313-8B6A-A83061C6F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63427D-36F2-4537-8036-6AE26402FF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9B6000-44FB-42C5-B96C-7AA75B279C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jdelijke aanduiding voor titel 1">
            <a:extLst>
              <a:ext uri="{FF2B5EF4-FFF2-40B4-BE49-F238E27FC236}">
                <a16:creationId xmlns:a16="http://schemas.microsoft.com/office/drawing/2014/main" id="{BA05A051-B111-4517-8326-75F43218716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3075" name="Tijdelijke aanduiding voor tekst 2">
            <a:extLst>
              <a:ext uri="{FF2B5EF4-FFF2-40B4-BE49-F238E27FC236}">
                <a16:creationId xmlns:a16="http://schemas.microsoft.com/office/drawing/2014/main" id="{3B13D530-0E67-4520-816C-A47AE4878A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FB9999-1151-492D-B5AD-083F9E23D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8E27DE-F59E-4CDE-94AA-305A7CE41001}" type="datetimeFigureOut">
              <a:rPr lang="nl-NL"/>
              <a:pPr>
                <a:defRPr/>
              </a:pPr>
              <a:t>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D3BE63-EA67-4FED-AD3D-297CF2258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7975AA-7E4F-4457-8178-F9758A576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CC54FF-6432-4D11-BA26-7F92748E5DF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3EA536E5-7A39-4397-8A22-610F0DCC1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920035"/>
              </p:ext>
            </p:extLst>
          </p:nvPr>
        </p:nvGraphicFramePr>
        <p:xfrm>
          <a:off x="179388" y="1123950"/>
          <a:ext cx="8785225" cy="5399090"/>
        </p:xfrm>
        <a:graphic>
          <a:graphicData uri="http://schemas.openxmlformats.org/drawingml/2006/table">
            <a:tbl>
              <a:tblPr/>
              <a:tblGrid>
                <a:gridCol w="10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8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86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regel: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 reactie die door de beïnvloeding </a:t>
                      </a:r>
                      <a:r>
                        <a:rPr kumimoji="0" lang="nl-NL" sz="12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is bij dit evenwicht de reactie naar: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volume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6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verkleinen</a:t>
                      </a: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temperatuur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1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455" name="Rectangle 10">
            <a:extLst>
              <a:ext uri="{FF2B5EF4-FFF2-40B4-BE49-F238E27FC236}">
                <a16:creationId xmlns:a16="http://schemas.microsoft.com/office/drawing/2014/main" id="{CFB8A7C1-990F-43B9-9E30-A7F893A3B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438" name="Tekstvak 20">
            <a:extLst>
              <a:ext uri="{FF2B5EF4-FFF2-40B4-BE49-F238E27FC236}">
                <a16:creationId xmlns:a16="http://schemas.microsoft.com/office/drawing/2014/main" id="{F6DD6F8D-C887-4CF1-8B51-D4F9E4CC7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srgbClr val="000000"/>
                </a:solidFill>
              </a:rPr>
              <a:t>Beïnvloeding evenwicht</a:t>
            </a:r>
            <a:r>
              <a:rPr lang="nl-NL" sz="2000" dirty="0">
                <a:solidFill>
                  <a:srgbClr val="000000"/>
                </a:solidFill>
              </a:rPr>
              <a:t> </a:t>
            </a:r>
            <a:r>
              <a:rPr lang="nl-NL" sz="1800" dirty="0">
                <a:solidFill>
                  <a:srgbClr val="000000"/>
                </a:solidFill>
              </a:rPr>
              <a:t>		</a:t>
            </a:r>
            <a:r>
              <a:rPr lang="nl-NL" sz="1200" dirty="0">
                <a:solidFill>
                  <a:srgbClr val="000000"/>
                </a:solidFill>
              </a:rPr>
              <a:t>           </a:t>
            </a:r>
            <a:r>
              <a:rPr lang="nl-NL" sz="1050" dirty="0">
                <a:solidFill>
                  <a:srgbClr val="000000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srgbClr val="000000"/>
                </a:solidFill>
              </a:rPr>
              <a:t>	                                                    A(g)   </a:t>
            </a:r>
            <a:r>
              <a:rPr lang="nl-NL" sz="1800" dirty="0">
                <a:solidFill>
                  <a:srgbClr val="000000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srgbClr val="000000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Regels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/>
              <a:t>voor hoe de ligging van    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</a:t>
            </a:r>
            <a:r>
              <a:rPr lang="nl-NL" sz="1200" dirty="0">
                <a:solidFill>
                  <a:srgbClr val="FF0000"/>
                </a:solidFill>
              </a:rPr>
              <a:t>                       </a:t>
            </a:r>
            <a:endParaRPr lang="nl-NL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FEADCD99-7482-4E86-AD68-F3B96AFBC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03811"/>
              </p:ext>
            </p:extLst>
          </p:nvPr>
        </p:nvGraphicFramePr>
        <p:xfrm>
          <a:off x="179388" y="1123950"/>
          <a:ext cx="8785100" cy="5399090"/>
        </p:xfrm>
        <a:graphic>
          <a:graphicData uri="http://schemas.openxmlformats.org/drawingml/2006/table">
            <a:tbl>
              <a:tblPr/>
              <a:tblGrid>
                <a:gridCol w="10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8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86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regel: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 reactie die door de beïnvloeding </a:t>
                      </a:r>
                      <a:r>
                        <a:rPr kumimoji="0" lang="nl-NL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is bij dit evenwicht de reactie naar: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stof A reageert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rechts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B en C             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stof A ontstaat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B en C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volume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6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verkleinen</a:t>
                      </a: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temperatuur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1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79" name="Rectangle 10">
            <a:extLst>
              <a:ext uri="{FF2B5EF4-FFF2-40B4-BE49-F238E27FC236}">
                <a16:creationId xmlns:a16="http://schemas.microsoft.com/office/drawing/2014/main" id="{46C8F1C5-833C-4FE3-B1CF-D4839872A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438" name="Tekstvak 20">
            <a:extLst>
              <a:ext uri="{FF2B5EF4-FFF2-40B4-BE49-F238E27FC236}">
                <a16:creationId xmlns:a16="http://schemas.microsoft.com/office/drawing/2014/main" id="{11A4B0FC-135E-4F5B-AF45-29D4555BC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srgbClr val="000000"/>
                </a:solidFill>
              </a:rPr>
              <a:t>Beïnvloeding evenwicht</a:t>
            </a:r>
            <a:r>
              <a:rPr lang="nl-NL" sz="2000" dirty="0">
                <a:solidFill>
                  <a:srgbClr val="000000"/>
                </a:solidFill>
              </a:rPr>
              <a:t> </a:t>
            </a:r>
            <a:r>
              <a:rPr lang="nl-NL" sz="1800" dirty="0">
                <a:solidFill>
                  <a:srgbClr val="000000"/>
                </a:solidFill>
              </a:rPr>
              <a:t>		</a:t>
            </a:r>
            <a:r>
              <a:rPr lang="nl-NL" sz="1200" dirty="0">
                <a:solidFill>
                  <a:srgbClr val="000000"/>
                </a:solidFill>
              </a:rPr>
              <a:t>           </a:t>
            </a:r>
            <a:r>
              <a:rPr lang="nl-NL" sz="1050" dirty="0">
                <a:solidFill>
                  <a:srgbClr val="000000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srgbClr val="000000"/>
                </a:solidFill>
              </a:rPr>
              <a:t>	                                                    A(g)   </a:t>
            </a:r>
            <a:r>
              <a:rPr lang="nl-NL" sz="1800" dirty="0">
                <a:solidFill>
                  <a:srgbClr val="000000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srgbClr val="000000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Regels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/>
              <a:t>voor hoe de ligging van    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                       </a:t>
            </a:r>
            <a:endParaRPr lang="nl-NL" sz="1800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0870B3AE-065E-44F5-BDC2-BD98D17FF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787593"/>
              </p:ext>
            </p:extLst>
          </p:nvPr>
        </p:nvGraphicFramePr>
        <p:xfrm>
          <a:off x="179388" y="1123950"/>
          <a:ext cx="8785225" cy="5399090"/>
        </p:xfrm>
        <a:graphic>
          <a:graphicData uri="http://schemas.openxmlformats.org/drawingml/2006/table">
            <a:tbl>
              <a:tblPr/>
              <a:tblGrid>
                <a:gridCol w="10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8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86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regel: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 reactie die door de beïnvloeding </a:t>
                      </a:r>
                      <a:r>
                        <a:rPr kumimoji="0" lang="nl-NL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is bij dit evenwicht de reactie naar: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stof A reageert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rechts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B en C   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stof A ontstaat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B en C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volume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6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meer deeltjes ontstaan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(dat kan dus niet bij </a:t>
                      </a:r>
                      <a:r>
                        <a:rPr kumimoji="0" lang="nl-NL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 3" panose="05040102010807070707" pitchFamily="18" charset="2"/>
                        </a:rPr>
                        <a:t></a:t>
                      </a:r>
                      <a:r>
                        <a:rPr kumimoji="0" 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B+ C)</a:t>
                      </a: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rechts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A en meer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af)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(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verkleinen</a:t>
                      </a: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minder deeltjes ontstaan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(dat kan dus niet bij </a:t>
                      </a:r>
                      <a:r>
                        <a:rPr kumimoji="0" lang="nl-NL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 3" panose="05040102010807070707" pitchFamily="18" charset="2"/>
                        </a:rPr>
                        <a:t></a:t>
                      </a:r>
                      <a:r>
                        <a:rPr kumimoji="0" lang="nl-NL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B+ C)</a:t>
                      </a: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A en minder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toe)</a:t>
                      </a: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temperatuur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1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503" name="Rectangle 10">
            <a:extLst>
              <a:ext uri="{FF2B5EF4-FFF2-40B4-BE49-F238E27FC236}">
                <a16:creationId xmlns:a16="http://schemas.microsoft.com/office/drawing/2014/main" id="{0E42CADA-9B00-40BE-A57D-37B694C24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438" name="Tekstvak 20">
            <a:extLst>
              <a:ext uri="{FF2B5EF4-FFF2-40B4-BE49-F238E27FC236}">
                <a16:creationId xmlns:a16="http://schemas.microsoft.com/office/drawing/2014/main" id="{04FC1F72-C9A3-4230-ACDC-D3D604D6A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srgbClr val="000000"/>
                </a:solidFill>
              </a:rPr>
              <a:t>Beïnvloeding evenwicht</a:t>
            </a:r>
            <a:r>
              <a:rPr lang="nl-NL" sz="2000" dirty="0">
                <a:solidFill>
                  <a:srgbClr val="000000"/>
                </a:solidFill>
              </a:rPr>
              <a:t> </a:t>
            </a:r>
            <a:r>
              <a:rPr lang="nl-NL" sz="1800" dirty="0">
                <a:solidFill>
                  <a:srgbClr val="000000"/>
                </a:solidFill>
              </a:rPr>
              <a:t>		</a:t>
            </a:r>
            <a:r>
              <a:rPr lang="nl-NL" sz="1200" dirty="0">
                <a:solidFill>
                  <a:srgbClr val="000000"/>
                </a:solidFill>
              </a:rPr>
              <a:t>           </a:t>
            </a:r>
            <a:r>
              <a:rPr lang="nl-NL" sz="1050" dirty="0">
                <a:solidFill>
                  <a:srgbClr val="000000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srgbClr val="000000"/>
                </a:solidFill>
              </a:rPr>
              <a:t>	                                                    A(g)   </a:t>
            </a:r>
            <a:r>
              <a:rPr lang="nl-NL" sz="1800" dirty="0">
                <a:solidFill>
                  <a:srgbClr val="000000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srgbClr val="000000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Regels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/>
              <a:t>voor hoe de ligging van    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                       </a:t>
            </a:r>
            <a:endParaRPr lang="nl-NL" sz="18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22767990-4007-4964-97F5-90CD01B3F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201405"/>
              </p:ext>
            </p:extLst>
          </p:nvPr>
        </p:nvGraphicFramePr>
        <p:xfrm>
          <a:off x="179388" y="1123950"/>
          <a:ext cx="8785225" cy="5399090"/>
        </p:xfrm>
        <a:graphic>
          <a:graphicData uri="http://schemas.openxmlformats.org/drawingml/2006/table">
            <a:tbl>
              <a:tblPr/>
              <a:tblGrid>
                <a:gridCol w="10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8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86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regel: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 reactie die door de beïnvloeding </a:t>
                      </a:r>
                      <a:r>
                        <a:rPr kumimoji="0" lang="nl-NL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is bij dit evenwicht de reactie naar: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stof A reageert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rechts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B en C   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stof A ontstaat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B en C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volume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6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meer deeltjes ontstaan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(dat kan dus niet bij </a:t>
                      </a:r>
                      <a:r>
                        <a:rPr kumimoji="0" lang="nl-NL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 3" panose="05040102010807070707" pitchFamily="18" charset="2"/>
                        </a:rPr>
                        <a:t>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B+ C)</a:t>
                      </a: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rechts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A en meer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af)</a:t>
                      </a: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verkleinen</a:t>
                      </a: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minder deeltjes ontstaan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(dat kan dus niet bij </a:t>
                      </a:r>
                      <a:r>
                        <a:rPr kumimoji="0" lang="nl-NL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 3" panose="05040102010807070707" pitchFamily="18" charset="2"/>
                        </a:rPr>
                        <a:t>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B+ C)</a:t>
                      </a: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A en minder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toe)</a:t>
                      </a: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temperatuur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1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 endotherme reactie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rechts</a:t>
                      </a: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A en meer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 exotherme reactie</a:t>
                      </a: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A en minder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9527" name="Rectangle 10">
            <a:extLst>
              <a:ext uri="{FF2B5EF4-FFF2-40B4-BE49-F238E27FC236}">
                <a16:creationId xmlns:a16="http://schemas.microsoft.com/office/drawing/2014/main" id="{CDF0A4B1-A590-4443-BD1D-37F96AE69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438" name="Tekstvak 20">
            <a:extLst>
              <a:ext uri="{FF2B5EF4-FFF2-40B4-BE49-F238E27FC236}">
                <a16:creationId xmlns:a16="http://schemas.microsoft.com/office/drawing/2014/main" id="{B1A6AB66-8E9F-4C3C-8A12-0233253BB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srgbClr val="000000"/>
                </a:solidFill>
              </a:rPr>
              <a:t>Beïnvloeding evenwicht</a:t>
            </a:r>
            <a:r>
              <a:rPr lang="nl-NL" sz="2000" dirty="0">
                <a:solidFill>
                  <a:srgbClr val="000000"/>
                </a:solidFill>
              </a:rPr>
              <a:t> </a:t>
            </a:r>
            <a:r>
              <a:rPr lang="nl-NL" sz="1800" dirty="0">
                <a:solidFill>
                  <a:srgbClr val="000000"/>
                </a:solidFill>
              </a:rPr>
              <a:t>		</a:t>
            </a:r>
            <a:r>
              <a:rPr lang="nl-NL" sz="1200" dirty="0">
                <a:solidFill>
                  <a:srgbClr val="000000"/>
                </a:solidFill>
              </a:rPr>
              <a:t>           </a:t>
            </a:r>
            <a:r>
              <a:rPr lang="nl-NL" sz="1050" dirty="0">
                <a:solidFill>
                  <a:srgbClr val="000000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srgbClr val="000000"/>
                </a:solidFill>
              </a:rPr>
              <a:t>	                                                    A(g)   </a:t>
            </a:r>
            <a:r>
              <a:rPr lang="nl-NL" sz="1800" dirty="0">
                <a:solidFill>
                  <a:srgbClr val="000000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srgbClr val="000000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Regels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/>
              <a:t>voor hoe de ligging van    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                       </a:t>
            </a:r>
            <a:endParaRPr lang="nl-NL" sz="1800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22767990-4007-4964-97F5-90CD01B3F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550693"/>
              </p:ext>
            </p:extLst>
          </p:nvPr>
        </p:nvGraphicFramePr>
        <p:xfrm>
          <a:off x="179388" y="1123950"/>
          <a:ext cx="8785225" cy="5399090"/>
        </p:xfrm>
        <a:graphic>
          <a:graphicData uri="http://schemas.openxmlformats.org/drawingml/2006/table">
            <a:tbl>
              <a:tblPr/>
              <a:tblGrid>
                <a:gridCol w="10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8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86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regel: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 reactie die door de beïnvloeding </a:t>
                      </a:r>
                      <a:r>
                        <a:rPr kumimoji="0" lang="nl-NL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is bij dit evenwicht de reactie naar: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stof A reageert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rechts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B en C   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stof A ontstaat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B en C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volume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6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meer deeltjes ontstaan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(dat kan dus niet bij </a:t>
                      </a:r>
                      <a:r>
                        <a:rPr kumimoji="0" lang="nl-NL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 3" panose="05040102010807070707" pitchFamily="18" charset="2"/>
                        </a:rPr>
                        <a:t>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B+ C)</a:t>
                      </a: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rechts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A en meer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af)</a:t>
                      </a: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verkleinen</a:t>
                      </a: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De reactie waarbij minder deeltjes ontstaan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(dat kan dus niet bij </a:t>
                      </a:r>
                      <a:r>
                        <a:rPr kumimoji="0" lang="nl-NL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 3" panose="05040102010807070707" pitchFamily="18" charset="2"/>
                        </a:rPr>
                        <a:t></a:t>
                      </a:r>
                      <a:r>
                        <a:rPr kumimoji="0" lang="nl-NL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B+ C)</a:t>
                      </a: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A en minder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toe)</a:t>
                      </a: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temperatuur veranderen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124" marR="4912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1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 endotherme reactie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24" marR="491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rechts</a:t>
                      </a: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A en meer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3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 exotherme reactie</a:t>
                      </a:r>
                    </a:p>
                  </a:txBody>
                  <a:tcPr marL="38060" marR="380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A en minder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9527" name="Rectangle 10">
            <a:extLst>
              <a:ext uri="{FF2B5EF4-FFF2-40B4-BE49-F238E27FC236}">
                <a16:creationId xmlns:a16="http://schemas.microsoft.com/office/drawing/2014/main" id="{CDF0A4B1-A590-4443-BD1D-37F96AE69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438" name="Tekstvak 20">
            <a:extLst>
              <a:ext uri="{FF2B5EF4-FFF2-40B4-BE49-F238E27FC236}">
                <a16:creationId xmlns:a16="http://schemas.microsoft.com/office/drawing/2014/main" id="{B1A6AB66-8E9F-4C3C-8A12-0233253BB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srgbClr val="000000"/>
                </a:solidFill>
              </a:rPr>
              <a:t>Beïnvloeding evenwicht</a:t>
            </a:r>
            <a:r>
              <a:rPr lang="nl-NL" sz="2000" dirty="0">
                <a:solidFill>
                  <a:srgbClr val="000000"/>
                </a:solidFill>
              </a:rPr>
              <a:t> </a:t>
            </a:r>
            <a:r>
              <a:rPr lang="nl-NL" sz="1800" dirty="0">
                <a:solidFill>
                  <a:srgbClr val="000000"/>
                </a:solidFill>
              </a:rPr>
              <a:t>		</a:t>
            </a:r>
            <a:r>
              <a:rPr lang="nl-NL" sz="1200" dirty="0">
                <a:solidFill>
                  <a:srgbClr val="000000"/>
                </a:solidFill>
              </a:rPr>
              <a:t>           </a:t>
            </a:r>
            <a:r>
              <a:rPr lang="nl-NL" sz="1050" dirty="0">
                <a:solidFill>
                  <a:srgbClr val="000000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srgbClr val="000000"/>
                </a:solidFill>
              </a:rPr>
              <a:t>	                                                    A(g)   </a:t>
            </a:r>
            <a:r>
              <a:rPr lang="nl-NL" sz="1800" dirty="0">
                <a:solidFill>
                  <a:srgbClr val="000000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srgbClr val="000000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Regels</a:t>
            </a:r>
            <a:r>
              <a:rPr lang="nl-NL" sz="1200" dirty="0">
                <a:solidFill>
                  <a:srgbClr val="FF0000"/>
                </a:solidFill>
              </a:rPr>
              <a:t> </a:t>
            </a:r>
            <a:r>
              <a:rPr lang="nl-NL" sz="1200" dirty="0"/>
              <a:t>voor hoe de ligging van    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                       </a:t>
            </a:r>
            <a:endParaRPr lang="nl-NL" sz="18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FB37820-718A-4311-9572-8C468B82CA06}"/>
              </a:ext>
            </a:extLst>
          </p:cNvPr>
          <p:cNvSpPr txBox="1"/>
          <p:nvPr/>
        </p:nvSpPr>
        <p:spPr>
          <a:xfrm>
            <a:off x="219564" y="6507556"/>
            <a:ext cx="8814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rgbClr val="FF0000"/>
                </a:solidFill>
                <a:latin typeface="+mn-lt"/>
              </a:rPr>
              <a:t>Een </a:t>
            </a:r>
            <a:r>
              <a:rPr lang="nl-NL" sz="1200" b="1" dirty="0">
                <a:solidFill>
                  <a:srgbClr val="FF0000"/>
                </a:solidFill>
                <a:latin typeface="+mn-lt"/>
              </a:rPr>
              <a:t>katalysator</a:t>
            </a:r>
            <a:r>
              <a:rPr lang="nl-NL" sz="1200" dirty="0">
                <a:solidFill>
                  <a:srgbClr val="FF0000"/>
                </a:solidFill>
                <a:latin typeface="+mn-lt"/>
              </a:rPr>
              <a:t> versnelt beide reacties evenveel en heeft dus </a:t>
            </a:r>
            <a:r>
              <a:rPr lang="nl-NL" sz="1200" b="1" dirty="0">
                <a:solidFill>
                  <a:srgbClr val="FF0000"/>
                </a:solidFill>
                <a:latin typeface="+mn-lt"/>
              </a:rPr>
              <a:t>geen invloed </a:t>
            </a:r>
            <a:r>
              <a:rPr lang="nl-NL" sz="1200" dirty="0">
                <a:solidFill>
                  <a:srgbClr val="FF0000"/>
                </a:solidFill>
                <a:latin typeface="+mn-lt"/>
              </a:rPr>
              <a:t>op de ligging van een evenwicht. De insteltijd wordt wel korter.</a:t>
            </a:r>
          </a:p>
        </p:txBody>
      </p:sp>
    </p:spTree>
    <p:extLst>
      <p:ext uri="{BB962C8B-B14F-4D97-AF65-F5344CB8AC3E}">
        <p14:creationId xmlns:p14="http://schemas.microsoft.com/office/powerpoint/2010/main" val="198757586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C1571015-E712-4EB9-BEF6-7E7D256F3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48550"/>
              </p:ext>
            </p:extLst>
          </p:nvPr>
        </p:nvGraphicFramePr>
        <p:xfrm>
          <a:off x="179388" y="1123950"/>
          <a:ext cx="8785225" cy="5400675"/>
        </p:xfrm>
        <a:graphic>
          <a:graphicData uri="http://schemas.openxmlformats.org/drawingml/2006/table">
            <a:tbl>
              <a:tblPr/>
              <a:tblGrid>
                <a:gridCol w="10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56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De c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oncentratiebreuk wordt daardoor……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Om weer gelijk te worden aan K  moet de breuk dus weer..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kan door de reactie die </a:t>
                      </a:r>
                      <a:r>
                        <a:rPr kumimoji="0" lang="nl-NL" sz="1200" b="1" i="0" u="sng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09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3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veranderen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61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volume verkleinen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34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temperatuur veranderen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05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357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556" name="Rectangle 10">
            <a:extLst>
              <a:ext uri="{FF2B5EF4-FFF2-40B4-BE49-F238E27FC236}">
                <a16:creationId xmlns:a16="http://schemas.microsoft.com/office/drawing/2014/main" id="{3D23AFA7-25B4-4A71-8C5F-E7C3967E6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413" name="Tekstvak 20">
            <a:extLst>
              <a:ext uri="{FF2B5EF4-FFF2-40B4-BE49-F238E27FC236}">
                <a16:creationId xmlns:a16="http://schemas.microsoft.com/office/drawing/2014/main" id="{33FE637B-6246-4096-B3B3-C2AF88051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prstClr val="black"/>
                </a:solidFill>
              </a:rPr>
              <a:t>Beïnvloeding evenwicht</a:t>
            </a:r>
            <a:r>
              <a:rPr lang="nl-NL" sz="2000" dirty="0">
                <a:solidFill>
                  <a:prstClr val="black"/>
                </a:solidFill>
              </a:rPr>
              <a:t>		       </a:t>
            </a:r>
            <a:r>
              <a:rPr lang="nl-NL" sz="1050" dirty="0">
                <a:solidFill>
                  <a:prstClr val="black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prstClr val="black"/>
                </a:solidFill>
              </a:rPr>
              <a:t>	         		                 A(g)   </a:t>
            </a:r>
            <a:r>
              <a:rPr lang="nl-NL" sz="1800" dirty="0">
                <a:solidFill>
                  <a:prstClr val="black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prstClr val="black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Beredeneren</a:t>
            </a:r>
            <a:r>
              <a:rPr lang="nl-NL" sz="1200" dirty="0">
                <a:solidFill>
                  <a:srgbClr val="FF0000"/>
                </a:solidFill>
              </a:rPr>
              <a:t>  </a:t>
            </a:r>
            <a:r>
              <a:rPr lang="nl-NL" sz="1200" dirty="0"/>
              <a:t>hoe de ligging van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                       </a:t>
            </a:r>
            <a:endParaRPr lang="nl-NL" sz="1800" dirty="0"/>
          </a:p>
        </p:txBody>
      </p:sp>
      <p:sp>
        <p:nvSpPr>
          <p:cNvPr id="20558" name="Tekstvak 2">
            <a:extLst>
              <a:ext uri="{FF2B5EF4-FFF2-40B4-BE49-F238E27FC236}">
                <a16:creationId xmlns:a16="http://schemas.microsoft.com/office/drawing/2014/main" id="{C3D91F1C-06DF-4650-8A95-7E6C1A928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524625"/>
            <a:ext cx="30241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000" b="1">
                <a:solidFill>
                  <a:srgbClr val="000000"/>
                </a:solidFill>
                <a:latin typeface="Arial" panose="020B0604020202020204" pitchFamily="34" charset="0"/>
              </a:rPr>
              <a:t>↑klopt met de regels↑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5407FC78-4164-4621-B409-03DFF657C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925467"/>
              </p:ext>
            </p:extLst>
          </p:nvPr>
        </p:nvGraphicFramePr>
        <p:xfrm>
          <a:off x="179388" y="1123950"/>
          <a:ext cx="8785100" cy="5400675"/>
        </p:xfrm>
        <a:graphic>
          <a:graphicData uri="http://schemas.openxmlformats.org/drawingml/2006/table">
            <a:tbl>
              <a:tblPr/>
              <a:tblGrid>
                <a:gridCol w="10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4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56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De c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oncentratiebreuk wordt daardoor……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Om weer gelijk te worden aan K  moet de breuk dus weer..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kan door de reactie die </a:t>
                      </a:r>
                      <a:r>
                        <a:rPr kumimoji="0" lang="nl-NL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09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kleiner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groter worden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rechts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B en C                  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(→)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groter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kleiner worden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B en C          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3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veranderen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61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volume verkleinen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34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temperatuur veranderen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05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357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580" name="Rectangle 10">
            <a:extLst>
              <a:ext uri="{FF2B5EF4-FFF2-40B4-BE49-F238E27FC236}">
                <a16:creationId xmlns:a16="http://schemas.microsoft.com/office/drawing/2014/main" id="{B307933D-0644-43CE-8ACC-C297490D2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413" name="Tekstvak 20">
            <a:extLst>
              <a:ext uri="{FF2B5EF4-FFF2-40B4-BE49-F238E27FC236}">
                <a16:creationId xmlns:a16="http://schemas.microsoft.com/office/drawing/2014/main" id="{DA93268E-1821-427A-A181-5B7042A70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prstClr val="black"/>
                </a:solidFill>
              </a:rPr>
              <a:t>Beïnvloeding evenwicht</a:t>
            </a:r>
            <a:r>
              <a:rPr lang="nl-NL" sz="2000" dirty="0">
                <a:solidFill>
                  <a:prstClr val="black"/>
                </a:solidFill>
              </a:rPr>
              <a:t>		       </a:t>
            </a:r>
            <a:r>
              <a:rPr lang="nl-NL" sz="1050" dirty="0">
                <a:solidFill>
                  <a:prstClr val="black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prstClr val="black"/>
                </a:solidFill>
              </a:rPr>
              <a:t>	         		                 A(g)   </a:t>
            </a:r>
            <a:r>
              <a:rPr lang="nl-NL" sz="1800" dirty="0">
                <a:solidFill>
                  <a:prstClr val="black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prstClr val="black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Beredeneren</a:t>
            </a:r>
            <a:r>
              <a:rPr lang="nl-NL" sz="1200" dirty="0">
                <a:solidFill>
                  <a:srgbClr val="FF0000"/>
                </a:solidFill>
              </a:rPr>
              <a:t>  </a:t>
            </a:r>
            <a:r>
              <a:rPr lang="nl-NL" sz="1200" dirty="0"/>
              <a:t>hoe de ligging van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                       </a:t>
            </a:r>
            <a:endParaRPr lang="nl-NL" sz="1800" dirty="0"/>
          </a:p>
        </p:txBody>
      </p:sp>
      <p:sp>
        <p:nvSpPr>
          <p:cNvPr id="21582" name="Tekstvak 2">
            <a:extLst>
              <a:ext uri="{FF2B5EF4-FFF2-40B4-BE49-F238E27FC236}">
                <a16:creationId xmlns:a16="http://schemas.microsoft.com/office/drawing/2014/main" id="{59E021AC-D001-47EC-A42E-C7B1F8F30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524625"/>
            <a:ext cx="30241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000" b="1" dirty="0">
                <a:solidFill>
                  <a:srgbClr val="FF0000"/>
                </a:solidFill>
                <a:latin typeface="Arial" panose="020B0604020202020204" pitchFamily="34" charset="0"/>
              </a:rPr>
              <a:t>↑klopt met de regels↑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D95C02EA-82FB-4099-8602-CDB7A6DBD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162693"/>
              </p:ext>
            </p:extLst>
          </p:nvPr>
        </p:nvGraphicFramePr>
        <p:xfrm>
          <a:off x="179388" y="1123950"/>
          <a:ext cx="8785225" cy="5400675"/>
        </p:xfrm>
        <a:graphic>
          <a:graphicData uri="http://schemas.openxmlformats.org/drawingml/2006/table">
            <a:tbl>
              <a:tblPr/>
              <a:tblGrid>
                <a:gridCol w="10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56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De c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oncentratiebreuk wordt daardoor……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Om weer gelijk te worden aan K  moet de breuk dus weer..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kan door de reactie die </a:t>
                      </a:r>
                      <a:r>
                        <a:rPr kumimoji="0" lang="nl-NL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09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kleiner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groter worden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rechts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B en C   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groter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kleiner worden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B en C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3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veranderen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kleiner want: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alle concentraties nemen af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(bij 2A 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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 + C verandert de breuk niet)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groter worden</a:t>
                      </a:r>
                    </a:p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rechts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A en meer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af)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(→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61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volume verkleinen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groter want:                              alle concentraties nemen toe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kleiner worden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links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A en minder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toe)</a:t>
                      </a: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34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temperatuur veranderen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05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357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604" name="Rectangle 10">
            <a:extLst>
              <a:ext uri="{FF2B5EF4-FFF2-40B4-BE49-F238E27FC236}">
                <a16:creationId xmlns:a16="http://schemas.microsoft.com/office/drawing/2014/main" id="{59B76729-0020-4316-94AF-B85635822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413" name="Tekstvak 20">
            <a:extLst>
              <a:ext uri="{FF2B5EF4-FFF2-40B4-BE49-F238E27FC236}">
                <a16:creationId xmlns:a16="http://schemas.microsoft.com/office/drawing/2014/main" id="{63393BEF-CABC-4B9F-8545-8A9ACE89C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prstClr val="black"/>
                </a:solidFill>
              </a:rPr>
              <a:t>Beïnvloeding evenwicht</a:t>
            </a:r>
            <a:r>
              <a:rPr lang="nl-NL" sz="2000" dirty="0">
                <a:solidFill>
                  <a:prstClr val="black"/>
                </a:solidFill>
              </a:rPr>
              <a:t>		       </a:t>
            </a:r>
            <a:r>
              <a:rPr lang="nl-NL" sz="1050" dirty="0">
                <a:solidFill>
                  <a:prstClr val="black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prstClr val="black"/>
                </a:solidFill>
              </a:rPr>
              <a:t>	         		                 A(g)   </a:t>
            </a:r>
            <a:r>
              <a:rPr lang="nl-NL" sz="1800" dirty="0">
                <a:solidFill>
                  <a:prstClr val="black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prstClr val="black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Beredeneren</a:t>
            </a:r>
            <a:r>
              <a:rPr lang="nl-NL" sz="1200" dirty="0">
                <a:solidFill>
                  <a:srgbClr val="FF0000"/>
                </a:solidFill>
              </a:rPr>
              <a:t>  </a:t>
            </a:r>
            <a:r>
              <a:rPr lang="nl-NL" sz="1200" dirty="0"/>
              <a:t>hoe de ligging van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                       </a:t>
            </a:r>
            <a:endParaRPr lang="nl-NL" sz="1800" dirty="0"/>
          </a:p>
        </p:txBody>
      </p:sp>
      <p:sp>
        <p:nvSpPr>
          <p:cNvPr id="22606" name="Tekstvak 2">
            <a:extLst>
              <a:ext uri="{FF2B5EF4-FFF2-40B4-BE49-F238E27FC236}">
                <a16:creationId xmlns:a16="http://schemas.microsoft.com/office/drawing/2014/main" id="{96727E8E-E080-40A2-8CFE-41232DCF0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524625"/>
            <a:ext cx="30241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000" b="1" dirty="0">
                <a:solidFill>
                  <a:srgbClr val="FF0000"/>
                </a:solidFill>
                <a:latin typeface="Arial" panose="020B0604020202020204" pitchFamily="34" charset="0"/>
              </a:rPr>
              <a:t>↑klopt met de regels↑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CFFA2B47-FFC5-486C-B3B2-AD1DE5BF8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769631"/>
              </p:ext>
            </p:extLst>
          </p:nvPr>
        </p:nvGraphicFramePr>
        <p:xfrm>
          <a:off x="179512" y="1123950"/>
          <a:ext cx="8785101" cy="5400675"/>
        </p:xfrm>
        <a:graphic>
          <a:graphicData uri="http://schemas.openxmlformats.org/drawingml/2006/table">
            <a:tbl>
              <a:tblPr/>
              <a:tblGrid>
                <a:gridCol w="103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56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Beïnvloeding: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De c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oncentratiebreuk wordt daardoor……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Om weer gelijk te worden aan K  moet de breuk dus weer..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Dat kan door de reactie die </a:t>
                      </a:r>
                      <a:r>
                        <a:rPr kumimoji="0" lang="nl-NL" sz="1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tijdelijk</a:t>
                      </a: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het voordeel is: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Hierdoor ontstaat een nieuw evenwicht met: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(ligging van het evenwicht verschuift naar:)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092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stof toevoegen of weghalen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stof A toevoegen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kleiner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groter worden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rechts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B en C   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bijv. stof A weghalen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groter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kleiner worden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links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B en C          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3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volume veranderen</a:t>
                      </a: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volume vergroten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- oplossingen: verdunnen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kleiner want: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alle concentraties nemen af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(bij 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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B + C verandert de breuk niet)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indent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groter worden</a:t>
                      </a:r>
                    </a:p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904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rechts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A en meer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af)</a:t>
                      </a: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61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volume verkleinen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gassen: druk verhogen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door samenpersen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groter want:                              alle concentraties nemen toe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kleiner worden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reactie naar links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A en minder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(alle concentraties nemen toe)</a:t>
                      </a:r>
                      <a:r>
                        <a:rPr kumimoji="0" lang="nl-NL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(</a:t>
                      </a:r>
                      <a:r>
                        <a:rPr kumimoji="0" lang="nl-NL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34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temperatuur veranderen</a:t>
                      </a:r>
                      <a:endParaRPr kumimoji="0" 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05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7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verhogen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blijft hetzelfde;  K verandert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aanpassen aan 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endotherme reactie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minder A en meer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K neemt hier toe           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(→)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357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temperatuur verlagen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blijft hetzelfde;  K verandert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aanpassen aan 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exotherme reactie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meer A en minder B en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kumimoji="0" lang="nl-N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←</a:t>
                      </a:r>
                      <a:r>
                        <a:rPr kumimoji="0" 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8060" marR="3806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628" name="Rectangle 10">
            <a:extLst>
              <a:ext uri="{FF2B5EF4-FFF2-40B4-BE49-F238E27FC236}">
                <a16:creationId xmlns:a16="http://schemas.microsoft.com/office/drawing/2014/main" id="{302BB4D1-DDB3-4F1A-ACC4-675A560F7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-674688"/>
            <a:ext cx="3349625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nl-NL" sz="18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[B] . [C]   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----------     =  K</a:t>
            </a:r>
            <a:endParaRPr lang="nl-NL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nl-NL" sz="14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[A]   </a:t>
            </a:r>
            <a:endParaRPr lang="en-GB" altLang="nl-NL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413" name="Tekstvak 20">
            <a:extLst>
              <a:ext uri="{FF2B5EF4-FFF2-40B4-BE49-F238E27FC236}">
                <a16:creationId xmlns:a16="http://schemas.microsoft.com/office/drawing/2014/main" id="{2A53E809-31E8-4229-A7F5-B542A0AD3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1588"/>
            <a:ext cx="67691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2000" b="1" dirty="0">
                <a:solidFill>
                  <a:prstClr val="black"/>
                </a:solidFill>
              </a:rPr>
              <a:t>Beïnvloeding evenwicht</a:t>
            </a:r>
            <a:r>
              <a:rPr lang="nl-NL" sz="2000" dirty="0">
                <a:solidFill>
                  <a:prstClr val="black"/>
                </a:solidFill>
              </a:rPr>
              <a:t>		       </a:t>
            </a:r>
            <a:r>
              <a:rPr lang="nl-NL" sz="1050" dirty="0">
                <a:solidFill>
                  <a:prstClr val="black"/>
                </a:solidFill>
              </a:rPr>
              <a:t>exotherm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nl-NL" sz="1800" dirty="0">
                <a:solidFill>
                  <a:prstClr val="black"/>
                </a:solidFill>
              </a:rPr>
              <a:t>	         		                 A(g)   </a:t>
            </a:r>
            <a:r>
              <a:rPr lang="nl-NL" sz="1800" dirty="0">
                <a:solidFill>
                  <a:prstClr val="black"/>
                </a:solidFill>
                <a:sym typeface="Wingdings 3" panose="05040102010807070707" pitchFamily="18" charset="2"/>
              </a:rPr>
              <a:t></a:t>
            </a:r>
            <a:r>
              <a:rPr lang="nl-NL" sz="1800" dirty="0">
                <a:solidFill>
                  <a:prstClr val="black"/>
                </a:solidFill>
              </a:rPr>
              <a:t>    B(g)  +  C(g)                      </a:t>
            </a:r>
            <a:r>
              <a:rPr lang="nl-NL" sz="1200" b="1" dirty="0">
                <a:solidFill>
                  <a:srgbClr val="FF0000"/>
                </a:solidFill>
              </a:rPr>
              <a:t>Beredeneren</a:t>
            </a:r>
            <a:r>
              <a:rPr lang="nl-NL" sz="1200" dirty="0">
                <a:solidFill>
                  <a:srgbClr val="FF0000"/>
                </a:solidFill>
              </a:rPr>
              <a:t>  </a:t>
            </a:r>
            <a:r>
              <a:rPr lang="nl-NL" sz="1200" dirty="0"/>
              <a:t>hoe de ligging van                                                          </a:t>
            </a:r>
            <a:r>
              <a:rPr lang="nl-NL" sz="1050" dirty="0"/>
              <a:t>endotherm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sz="1200" dirty="0"/>
              <a:t>een evenwicht dan verandert.                        </a:t>
            </a:r>
            <a:endParaRPr lang="nl-NL" sz="1800" dirty="0"/>
          </a:p>
        </p:txBody>
      </p:sp>
      <p:sp>
        <p:nvSpPr>
          <p:cNvPr id="23630" name="Tekstvak 2">
            <a:extLst>
              <a:ext uri="{FF2B5EF4-FFF2-40B4-BE49-F238E27FC236}">
                <a16:creationId xmlns:a16="http://schemas.microsoft.com/office/drawing/2014/main" id="{89E01346-201C-4951-A6DB-9ABFE7EF2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524625"/>
            <a:ext cx="30241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000" b="1" dirty="0">
                <a:solidFill>
                  <a:srgbClr val="FF0000"/>
                </a:solidFill>
                <a:latin typeface="Arial" panose="020B0604020202020204" pitchFamily="34" charset="0"/>
              </a:rPr>
              <a:t>↑klopt met de regels↑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2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2177</Words>
  <Application>Microsoft Office PowerPoint</Application>
  <PresentationFormat>Diavoorstelling (4:3)</PresentationFormat>
  <Paragraphs>468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2_Office-thema</vt:lpstr>
      <vt:lpstr>3_Office-thema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Paul Boddeke</cp:lastModifiedBy>
  <cp:revision>30</cp:revision>
  <dcterms:created xsi:type="dcterms:W3CDTF">2013-01-09T16:01:29Z</dcterms:created>
  <dcterms:modified xsi:type="dcterms:W3CDTF">2023-03-01T14:12:18Z</dcterms:modified>
</cp:coreProperties>
</file>